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1"/>
  </p:notesMasterIdLst>
  <p:sldIdLst>
    <p:sldId id="256" r:id="rId2"/>
    <p:sldId id="257" r:id="rId3"/>
    <p:sldId id="293" r:id="rId4"/>
    <p:sldId id="302" r:id="rId5"/>
    <p:sldId id="306" r:id="rId6"/>
    <p:sldId id="308" r:id="rId7"/>
    <p:sldId id="309" r:id="rId8"/>
    <p:sldId id="310" r:id="rId9"/>
    <p:sldId id="311" r:id="rId10"/>
    <p:sldId id="312" r:id="rId11"/>
    <p:sldId id="314" r:id="rId12"/>
    <p:sldId id="279" r:id="rId13"/>
    <p:sldId id="268" r:id="rId14"/>
    <p:sldId id="282" r:id="rId15"/>
    <p:sldId id="277" r:id="rId16"/>
    <p:sldId id="278" r:id="rId17"/>
    <p:sldId id="281" r:id="rId18"/>
    <p:sldId id="283" r:id="rId19"/>
    <p:sldId id="284" r:id="rId20"/>
    <p:sldId id="271" r:id="rId21"/>
    <p:sldId id="286" r:id="rId22"/>
    <p:sldId id="285" r:id="rId23"/>
    <p:sldId id="294" r:id="rId24"/>
    <p:sldId id="295" r:id="rId25"/>
    <p:sldId id="289" r:id="rId26"/>
    <p:sldId id="326" r:id="rId27"/>
    <p:sldId id="315" r:id="rId28"/>
    <p:sldId id="290" r:id="rId29"/>
    <p:sldId id="288" r:id="rId30"/>
    <p:sldId id="287" r:id="rId31"/>
    <p:sldId id="317" r:id="rId32"/>
    <p:sldId id="318" r:id="rId33"/>
    <p:sldId id="320" r:id="rId34"/>
    <p:sldId id="319" r:id="rId35"/>
    <p:sldId id="321" r:id="rId36"/>
    <p:sldId id="322" r:id="rId37"/>
    <p:sldId id="323" r:id="rId38"/>
    <p:sldId id="325" r:id="rId39"/>
    <p:sldId id="29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98" autoAdjust="0"/>
  </p:normalViewPr>
  <p:slideViewPr>
    <p:cSldViewPr snapToGrid="0" snapToObjects="1">
      <p:cViewPr>
        <p:scale>
          <a:sx n="125" d="100"/>
          <a:sy n="125" d="100"/>
        </p:scale>
        <p:origin x="-1048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Recap:</a:t>
            </a:r>
          </a:p>
          <a:p>
            <a:endParaRPr lang="en-US" dirty="0" smtClean="0"/>
          </a:p>
          <a:p>
            <a:r>
              <a:rPr lang="en-US" dirty="0" smtClean="0"/>
              <a:t>What does this plot tell us?</a:t>
            </a:r>
          </a:p>
          <a:p>
            <a:pPr marL="228600" indent="-228600">
              <a:buAutoNum type="arabicPeriod"/>
            </a:pPr>
            <a:r>
              <a:rPr lang="en-US" dirty="0" smtClean="0"/>
              <a:t>How many significant</a:t>
            </a:r>
            <a:r>
              <a:rPr lang="en-US" baseline="0" dirty="0" smtClean="0"/>
              <a:t> SNPs are there?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 top SNP necessary for the disease?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Is the top SNP sufficient for the disease?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What would happen if we doubled the sample size?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Haseman-Elston</a:t>
            </a:r>
            <a:r>
              <a:rPr lang="en-US" baseline="0" dirty="0" smtClean="0"/>
              <a:t> regression isn’t very statistically efficient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Need a better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fld id="{CED62BE9-1214-6B40-9DA4-64BA80B0FF96}" type="datetimeFigureOut">
              <a:rPr lang="en-US" smtClean="0"/>
              <a:t>27/03/17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rgbClr val="2A55C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127000" y="6326188"/>
            <a:ext cx="4445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3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3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8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0" y="6229350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400925" y="6289675"/>
            <a:ext cx="1590675" cy="530225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 estimate is wrong</a:t>
            </a:r>
          </a:p>
          <a:p>
            <a:r>
              <a:rPr lang="en-US" dirty="0" smtClean="0"/>
              <a:t>The SNP chip isn’t capturing the causal variants</a:t>
            </a:r>
          </a:p>
          <a:p>
            <a:r>
              <a:rPr lang="en-US" dirty="0"/>
              <a:t>There are lots of small effects that we haven’t discovered </a:t>
            </a:r>
            <a:r>
              <a:rPr lang="en-US" dirty="0" smtClean="0"/>
              <a:t>yet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Can we test this?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1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 1 with unrelated individuals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403600" y="6416655"/>
            <a:ext cx="555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Haseman-Elston</a:t>
            </a:r>
            <a:r>
              <a:rPr lang="en-US" dirty="0"/>
              <a:t> regression isn’t very statistically </a:t>
            </a:r>
            <a:r>
              <a:rPr lang="en-US" dirty="0" smtClean="0"/>
              <a:t>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1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Relating GWAS to heritability</a:t>
            </a:r>
          </a:p>
          <a:p>
            <a:r>
              <a:rPr lang="en-US" dirty="0" smtClean="0"/>
              <a:t>Estimating the potential for GWAS using whole genome methods</a:t>
            </a:r>
          </a:p>
          <a:p>
            <a:r>
              <a:rPr lang="en-US" dirty="0" smtClean="0"/>
              <a:t>Using whole genome methods to make inference about genetic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Inferring genetic architecture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739" b="-7573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running GCTA on 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7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architecture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distributions of genetic factors that underlie the variance of a trait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6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05" r="-227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depends on allele frequency</a:t>
            </a:r>
            <a:endParaRPr lang="en-US" dirty="0"/>
          </a:p>
        </p:txBody>
      </p:sp>
      <p:pic>
        <p:nvPicPr>
          <p:cNvPr id="8" name="Picture 3" descr="shork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50" b="-3365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 descr="maf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436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Allele frequencies</a:t>
            </a:r>
          </a:p>
        </p:txBody>
      </p:sp>
      <p:sp>
        <p:nvSpPr>
          <p:cNvPr id="1843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SNP chip</a:t>
            </a:r>
          </a:p>
        </p:txBody>
      </p:sp>
      <p:pic>
        <p:nvPicPr>
          <p:cNvPr id="18435" name="Content Placeholder 4" descr="maf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/>
      </p:pic>
      <p:sp>
        <p:nvSpPr>
          <p:cNvPr id="18436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Sequence data</a:t>
            </a:r>
          </a:p>
        </p:txBody>
      </p:sp>
      <p:pic>
        <p:nvPicPr>
          <p:cNvPr id="18437" name="Content Placeholder 9" descr="Untitle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r="235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2981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Why are SNP chips designed like this?</a:t>
            </a:r>
          </a:p>
        </p:txBody>
      </p:sp>
      <p:sp>
        <p:nvSpPr>
          <p:cNvPr id="1945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Common diseases likely caused by common variants?</a:t>
            </a:r>
          </a:p>
          <a:p>
            <a:pPr eaLnBrk="1" hangingPunct="1"/>
            <a:r>
              <a:rPr lang="en-US">
                <a:latin typeface="Calibri" charset="0"/>
              </a:rPr>
              <a:t>Technically easier to create a SNP chip of common variants</a:t>
            </a:r>
          </a:p>
          <a:p>
            <a:pPr eaLnBrk="1" hangingPunct="1"/>
            <a:r>
              <a:rPr lang="en-US">
                <a:latin typeface="Calibri" charset="0"/>
              </a:rPr>
              <a:t>Statistical power to detect common variant potentially better</a:t>
            </a:r>
          </a:p>
        </p:txBody>
      </p:sp>
    </p:spTree>
    <p:extLst>
      <p:ext uri="{BB962C8B-B14F-4D97-AF65-F5344CB8AC3E}">
        <p14:creationId xmlns:p14="http://schemas.microsoft.com/office/powerpoint/2010/main" val="142751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Power is related to frequency and effect size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2pq = variance of SNP</a:t>
            </a:r>
          </a:p>
          <a:p>
            <a:pPr lvl="1" eaLnBrk="1" hangingPunct="1"/>
            <a:r>
              <a:rPr lang="en-US">
                <a:latin typeface="Calibri" charset="0"/>
              </a:rPr>
              <a:t>Rare SNPs have low variance</a:t>
            </a:r>
          </a:p>
          <a:p>
            <a:pPr lvl="1" eaLnBrk="1" hangingPunct="1"/>
            <a:r>
              <a:rPr lang="en-US">
                <a:latin typeface="Calibri" charset="0"/>
              </a:rPr>
              <a:t>In order to get the same F statistic, rare variants must have much larger effect sizes</a:t>
            </a:r>
          </a:p>
        </p:txBody>
      </p:sp>
      <p:pic>
        <p:nvPicPr>
          <p:cNvPr id="21507" name="Content Placeholder 4" descr="gif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47" b="-102147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98500" y="5181600"/>
            <a:ext cx="79375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Natural selection drives large effect sizes to low frequency</a:t>
            </a:r>
          </a:p>
        </p:txBody>
      </p:sp>
    </p:spTree>
    <p:extLst>
      <p:ext uri="{BB962C8B-B14F-4D97-AF65-F5344CB8AC3E}">
        <p14:creationId xmlns:p14="http://schemas.microsoft.com/office/powerpoint/2010/main" val="4216683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Which variants have an effect?</a:t>
            </a:r>
          </a:p>
        </p:txBody>
      </p:sp>
      <p:pic>
        <p:nvPicPr>
          <p:cNvPr id="22530" name="Content Placeholder 5" descr="allele_freq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15" b="-8415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Beta distributed with shape parameters:</a:t>
            </a:r>
          </a:p>
          <a:p>
            <a:pPr marL="0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0.031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0.5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 = b = 1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338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What are the effect sizes?</a:t>
            </a:r>
          </a:p>
        </p:txBody>
      </p:sp>
      <p:pic>
        <p:nvPicPr>
          <p:cNvPr id="23554" name="Content Placeholder 8" descr="effect_dis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0" b="-1610"/>
          <a:stretch>
            <a:fillRect/>
          </a:stretch>
        </p:blipFill>
        <p:spPr/>
      </p:pic>
      <p:pic>
        <p:nvPicPr>
          <p:cNvPr id="23555" name="Content Placeholder 14" descr="gif.gi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14" r="-34714"/>
          <a:stretch>
            <a:fillRect/>
          </a:stretch>
        </p:blipFill>
        <p:spPr>
          <a:xfrm>
            <a:off x="4095750" y="2646363"/>
            <a:ext cx="4038600" cy="3213100"/>
          </a:xfrm>
        </p:spPr>
      </p:pic>
      <p:sp>
        <p:nvSpPr>
          <p:cNvPr id="23556" name="TextBox 15"/>
          <p:cNvSpPr txBox="1">
            <a:spLocks noChangeArrowheads="1"/>
          </p:cNvSpPr>
          <p:nvPr/>
        </p:nvSpPr>
        <p:spPr bwMode="auto">
          <a:xfrm>
            <a:off x="4668838" y="2163763"/>
            <a:ext cx="3455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 relation with allele frequency</a:t>
            </a:r>
          </a:p>
        </p:txBody>
      </p:sp>
      <p:sp>
        <p:nvSpPr>
          <p:cNvPr id="23557" name="TextBox 17"/>
          <p:cNvSpPr txBox="1">
            <a:spLocks noChangeArrowheads="1"/>
          </p:cNvSpPr>
          <p:nvPr/>
        </p:nvSpPr>
        <p:spPr bwMode="auto">
          <a:xfrm>
            <a:off x="4668838" y="4608513"/>
            <a:ext cx="2481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Bound by power curve</a:t>
            </a:r>
          </a:p>
        </p:txBody>
      </p:sp>
      <p:sp>
        <p:nvSpPr>
          <p:cNvPr id="23558" name="TextBox 18"/>
          <p:cNvSpPr txBox="1">
            <a:spLocks noChangeArrowheads="1"/>
          </p:cNvSpPr>
          <p:nvPr/>
        </p:nvSpPr>
        <p:spPr bwMode="auto">
          <a:xfrm>
            <a:off x="4402138" y="3209925"/>
            <a:ext cx="4741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Bound by square root of power curve</a:t>
            </a:r>
          </a:p>
        </p:txBody>
      </p:sp>
    </p:spTree>
    <p:extLst>
      <p:ext uri="{BB962C8B-B14F-4D97-AF65-F5344CB8AC3E}">
        <p14:creationId xmlns:p14="http://schemas.microsoft.com/office/powerpoint/2010/main" val="799195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Under these scenarios</a:t>
            </a:r>
            <a:r>
              <a:rPr lang="is-IS">
                <a:latin typeface="Calibri" charset="0"/>
              </a:rPr>
              <a:t>…</a:t>
            </a:r>
            <a:endParaRPr lang="en-US">
              <a:latin typeface="Calibri" charset="0"/>
            </a:endParaRPr>
          </a:p>
        </p:txBody>
      </p:sp>
      <p:pic>
        <p:nvPicPr>
          <p:cNvPr id="24578" name="Content Placeholder 13" descr="effect_dist_si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06" r="-47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012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91" b="1191"/>
          <a:stretch>
            <a:fillRect/>
          </a:stretch>
        </p:blipFill>
        <p:spPr>
          <a:xfrm>
            <a:off x="457200" y="4318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50240" y="5161280"/>
            <a:ext cx="6455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GCTA-LDMS is an extension to GCTA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Requires sample sizes of e.g. &gt;30k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Jointly estimates the SNP h</a:t>
            </a:r>
            <a:r>
              <a:rPr lang="en-US" baseline="30000" dirty="0" smtClean="0"/>
              <a:t>2</a:t>
            </a:r>
            <a:r>
              <a:rPr lang="en-US" dirty="0" smtClean="0"/>
              <a:t> for different sections of the genome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Different LD bins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Different allele frequency 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02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 estimated using 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Concept 1:</a:t>
            </a:r>
          </a:p>
          <a:p>
            <a:pPr lvl="1"/>
            <a:r>
              <a:rPr lang="en-US" dirty="0" smtClean="0"/>
              <a:t>If a trait is heritable then</a:t>
            </a:r>
          </a:p>
          <a:p>
            <a:pPr lvl="1"/>
            <a:r>
              <a:rPr lang="en-US" dirty="0" smtClean="0"/>
              <a:t>Individuals who are more genetically similar will be more phenotypically similar</a:t>
            </a:r>
          </a:p>
          <a:p>
            <a:endParaRPr lang="en-US" dirty="0" smtClean="0"/>
          </a:p>
          <a:p>
            <a:r>
              <a:rPr lang="en-US" dirty="0" smtClean="0"/>
              <a:t>Concept 2:</a:t>
            </a:r>
          </a:p>
          <a:p>
            <a:pPr lvl="1"/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V</a:t>
            </a:r>
            <a:r>
              <a:rPr lang="en-US" baseline="-25000" dirty="0" smtClean="0"/>
              <a:t>G</a:t>
            </a:r>
            <a:r>
              <a:rPr lang="en-US" dirty="0"/>
              <a:t>/V</a:t>
            </a:r>
            <a:r>
              <a:rPr lang="en-US" baseline="-25000" dirty="0"/>
              <a:t>P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proportion of the variance explained by genetic </a:t>
            </a:r>
            <a:r>
              <a:rPr lang="en-US" dirty="0" smtClean="0"/>
              <a:t>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 1: Using related individuals to estimate heritability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6139972"/>
              </p:ext>
            </p:extLst>
          </p:nvPr>
        </p:nvGraphicFramePr>
        <p:xfrm>
          <a:off x="4511040" y="2606040"/>
          <a:ext cx="4292600" cy="2976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480"/>
                <a:gridCol w="711200"/>
                <a:gridCol w="817880"/>
                <a:gridCol w="858520"/>
                <a:gridCol w="8585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Relationship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Genetic similarity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ID1 phenotype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ID2 phenotype</a:t>
                      </a:r>
                      <a:endParaRPr lang="en-US" sz="12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(Phenotypic difference)</a:t>
                      </a:r>
                      <a:r>
                        <a:rPr lang="en-US" sz="1200" baseline="30000" dirty="0" smtClean="0"/>
                        <a:t>2</a:t>
                      </a:r>
                      <a:endParaRPr lang="en-US" sz="12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Parent-offspring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Siblings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Grandparent-grandchild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First cousins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0.125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29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MZ</a:t>
                      </a:r>
                      <a:r>
                        <a:rPr lang="en-US" sz="1400" baseline="0" dirty="0" smtClean="0"/>
                        <a:t> Twins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44873" marR="4487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Unrelated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marL="44873" marR="44873"/>
                </a:tc>
              </a:tr>
            </a:tbl>
          </a:graphicData>
        </a:graphic>
      </p:graphicFrame>
      <p:pic>
        <p:nvPicPr>
          <p:cNvPr id="8" name="Content Placeholder 7" descr="566Pu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66" b="-28666"/>
          <a:stretch>
            <a:fillRect/>
          </a:stretch>
        </p:blipFill>
        <p:spPr>
          <a:xfrm>
            <a:off x="360680" y="1600200"/>
            <a:ext cx="4038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4511040" y="2131814"/>
            <a:ext cx="35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Tabulating data from the family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 1: </a:t>
            </a:r>
            <a:r>
              <a:rPr lang="en-US" dirty="0" err="1" smtClean="0"/>
              <a:t>Haseman-Elston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Plot genetic similarity against phenotypic difference for all pairs of individuals</a:t>
            </a:r>
          </a:p>
          <a:p>
            <a:r>
              <a:rPr lang="en-US" dirty="0" smtClean="0"/>
              <a:t>The slope is -2h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5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215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2: Variance explained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853440" y="333287"/>
            <a:ext cx="730504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BMI h</a:t>
            </a:r>
            <a:r>
              <a:rPr lang="en-US" baseline="30000" dirty="0" smtClean="0"/>
              <a:t>2</a:t>
            </a:r>
            <a:r>
              <a:rPr lang="en-US" dirty="0" smtClean="0"/>
              <a:t> = 0.42;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Variance explained by 97 known GWAS hits = 0.05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3" descr="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>
          <a:xfrm>
            <a:off x="2092960" y="3976484"/>
            <a:ext cx="4592320" cy="25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7010</TotalTime>
  <Words>2406</Words>
  <Application>Microsoft Macintosh PowerPoint</Application>
  <PresentationFormat>On-screen Show (4:3)</PresentationFormat>
  <Paragraphs>489</Paragraphs>
  <Slides>39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Whole genomes</vt:lpstr>
      <vt:lpstr>Objectives</vt:lpstr>
      <vt:lpstr>Above and below the threshold</vt:lpstr>
      <vt:lpstr>Combining two concepts</vt:lpstr>
      <vt:lpstr>Heritability</vt:lpstr>
      <vt:lpstr>Concept 1: Using related individuals to estimate heritability</vt:lpstr>
      <vt:lpstr>Concept 1: Haseman-Elston regression</vt:lpstr>
      <vt:lpstr>Concept 2: Variance explained</vt:lpstr>
      <vt:lpstr>BMI h2 = 0.42;   Variance explained by 97 known GWAS hits = 0.05  Why?</vt:lpstr>
      <vt:lpstr>Missing heritability</vt:lpstr>
      <vt:lpstr>Concept 1 with unrelated individuals</vt:lpstr>
      <vt:lpstr>Mixed model approach</vt:lpstr>
      <vt:lpstr>Mixed model approach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Where is GWAS going?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Let’s try running GCTA on our data</vt:lpstr>
      <vt:lpstr>Genetic architecture</vt:lpstr>
      <vt:lpstr>Genome partitioning: polygenic model</vt:lpstr>
      <vt:lpstr>Genetic correlations – bivariate analysis</vt:lpstr>
      <vt:lpstr>Interpreting SNP heritability</vt:lpstr>
      <vt:lpstr>LD depends on allele frequency</vt:lpstr>
      <vt:lpstr>Allele frequencies</vt:lpstr>
      <vt:lpstr>Why are SNP chips designed like this?</vt:lpstr>
      <vt:lpstr>Power is related to frequency and effect size</vt:lpstr>
      <vt:lpstr>Which variants have an effect?</vt:lpstr>
      <vt:lpstr>What are the effect sizes?</vt:lpstr>
      <vt:lpstr>Under these scenarios…</vt:lpstr>
      <vt:lpstr>PowerPoint Presentation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131</cp:revision>
  <dcterms:created xsi:type="dcterms:W3CDTF">2015-03-25T14:49:07Z</dcterms:created>
  <dcterms:modified xsi:type="dcterms:W3CDTF">2017-03-27T00:16:13Z</dcterms:modified>
</cp:coreProperties>
</file>